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81" r:id="rId7"/>
    <p:sldId id="275" r:id="rId8"/>
    <p:sldId id="270" r:id="rId9"/>
    <p:sldId id="272" r:id="rId10"/>
    <p:sldId id="263" r:id="rId11"/>
    <p:sldId id="264" r:id="rId12"/>
    <p:sldId id="265" r:id="rId13"/>
    <p:sldId id="266" r:id="rId14"/>
    <p:sldId id="267" r:id="rId15"/>
    <p:sldId id="268" r:id="rId16"/>
    <p:sldId id="273" r:id="rId17"/>
    <p:sldId id="274" r:id="rId18"/>
    <p:sldId id="282" r:id="rId19"/>
    <p:sldId id="280" r:id="rId20"/>
    <p:sldId id="277" r:id="rId21"/>
    <p:sldId id="278" r:id="rId22"/>
    <p:sldId id="283" r:id="rId23"/>
    <p:sldId id="286" r:id="rId24"/>
    <p:sldId id="279" r:id="rId25"/>
    <p:sldId id="284" r:id="rId26"/>
    <p:sldId id="276" r:id="rId27"/>
    <p:sldId id="285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96" y="6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gif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BC77B1-996D-D027-5336-6E2F3EE118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BCA08E4-FA8B-97AB-30D3-DD014CB392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677296-D81C-1E66-2A98-36B9DE470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10187-E90A-4CA8-AA25-824AF996E587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B6638F-9E5B-7CED-580C-9174621CE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FC215-F3FC-5D04-6D6F-0A66B8C73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1185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A79633-4ED1-CA48-506A-905F140D8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842089-0185-34AF-042A-4E91231845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54B6FA-F1B7-1984-F212-10FBED182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10187-E90A-4CA8-AA25-824AF996E587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033F27-2E80-AFD1-EE21-67FCBD47C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0EB6DD-0175-CA21-EF69-45047D64C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250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4935EE6-2491-C72E-F9A4-C27D3AAE2B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39AD642-8F63-0ACA-662B-20D3FC26C9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349790-7864-8890-A213-B3FBA3263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10187-E90A-4CA8-AA25-824AF996E587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6EF421-FB10-4861-74B1-25FCBE956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4657C9-44A7-D47C-BE62-8B8B47C1B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921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D31BF5-EF53-A993-74C0-9AD9B1D53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2A4903-C81C-71B6-3BD0-337A474724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61400C-9533-B359-7054-A26892844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10187-E90A-4CA8-AA25-824AF996E587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6DA043-D7C7-D293-0973-97563CD89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00B993-69A9-040F-37E6-E04894792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679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D7F74A-D4A1-11BF-27A2-64FDA7931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165610-A437-7BE4-A59C-326032C797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A6C0FF-5E02-C767-447E-BFD7CD9D2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10187-E90A-4CA8-AA25-824AF996E587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F8DD0E-7CDE-F0B4-B9D6-43FCC9B02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5DDA8E-0EE1-817C-BC35-37D7932C5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139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C9E1A3-7426-627E-36CD-D56F57A8D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6EF40E-CB3D-F035-A098-C231944D8E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3FFD4F-FF60-9210-3E55-03495B885E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1403C9-3C23-8437-5699-15CF4AFB2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10187-E90A-4CA8-AA25-824AF996E587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C98DFF-E210-C74C-3558-B5D86E291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E49D44-C8EB-1C83-7CEB-1BBB38A97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8355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99D8DA-E1C7-CDA1-616E-7AC07747A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158555-250A-C4E7-2248-8ADBF712B9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9BD40A-B1E5-7D91-3016-D40C8C2A4F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A42B555-6D58-CAF6-7425-25E3242757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2F6B02D-C770-FE38-1993-B022E029A5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EB1B095-7B94-6452-A564-370BB4750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10187-E90A-4CA8-AA25-824AF996E587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6B72DB7-C960-0A76-C984-CE11569D2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1F7C501-DA08-5991-1BD5-E3BECBEE0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7841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074AA6-834B-AAF6-2D76-D49283388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606C953-C756-667E-60D7-1F2D96516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10187-E90A-4CA8-AA25-824AF996E587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6203BB-ED24-D213-3B02-B82339B20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92DC152-E02B-5A8B-5BE3-47032851D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8605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AE562A-FC40-BC93-2ED1-D2202DE26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10187-E90A-4CA8-AA25-824AF996E587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DBB1DF-58EC-0A5B-67CD-7AC2A9A34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6349E8-D6E6-2278-D36E-C5CD186DA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6025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376341-B698-93D6-2F3F-44FA2AA2B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05270E-17EB-A828-1560-7258507A5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5C9EAE3-AEFB-8371-D860-F97FA01862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1DBFA2-6FF7-8F9D-A903-F468BFE00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10187-E90A-4CA8-AA25-824AF996E587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5C33C5-2E51-C9AA-2830-A294BC30B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3D38FB-06BF-BBFF-30BA-3CA5CE45E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5215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DB70B-2631-EB6A-BEAE-CE7791AD1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16699E5-4DE7-8819-2933-2B82098446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166E83-428C-1672-C109-6FE935EA4E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365731-B1DB-01FB-27AB-A73D257D0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10187-E90A-4CA8-AA25-824AF996E587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BDE2FA-9A6A-6156-5BAE-4F737E4ED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533F17-0924-EAE5-1FEF-2922D5091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7439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E94FFEF-E0D1-7FA1-0BE1-E6B9D712B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60E278D-4CDD-BCB7-1728-353CF33F49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FF1643-09F4-63DB-1D5A-6C9B5C82F7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10187-E90A-4CA8-AA25-824AF996E587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6DA391-D24A-A5F3-F4B6-083A6F710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CB8D2A-3256-2D00-86DF-EEE6B02B75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588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-106532" y="-266330"/>
            <a:ext cx="12297008" cy="7123048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3F30DAB-9B18-E3B7-CC24-0E9CC32BBE84}"/>
              </a:ext>
            </a:extLst>
          </p:cNvPr>
          <p:cNvSpPr/>
          <p:nvPr/>
        </p:nvSpPr>
        <p:spPr>
          <a:xfrm>
            <a:off x="7343357" y="-97654"/>
            <a:ext cx="4848643" cy="712304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B76F2B-1BFD-CA93-39D2-EAC4BD585D7A}"/>
              </a:ext>
            </a:extLst>
          </p:cNvPr>
          <p:cNvSpPr txBox="1"/>
          <p:nvPr/>
        </p:nvSpPr>
        <p:spPr>
          <a:xfrm>
            <a:off x="8584705" y="1597980"/>
            <a:ext cx="29551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 err="1">
                <a:solidFill>
                  <a:schemeClr val="bg1"/>
                </a:solidFill>
                <a:latin typeface="Gloucester MT Extra Condensed" panose="02030808020601010101" pitchFamily="18" charset="0"/>
              </a:rPr>
              <a:t>RogueKnight</a:t>
            </a:r>
            <a:endParaRPr lang="en-US" altLang="ko-KR" sz="6000" b="1" dirty="0">
              <a:solidFill>
                <a:schemeClr val="bg1"/>
              </a:solidFill>
              <a:latin typeface="Gloucester MT Extra Condensed" panose="02030808020601010101" pitchFamily="18" charset="0"/>
            </a:endParaRPr>
          </a:p>
          <a:p>
            <a:r>
              <a:rPr lang="en-US" altLang="ko-KR" sz="2000" b="1" dirty="0">
                <a:solidFill>
                  <a:schemeClr val="bg1"/>
                </a:solidFill>
                <a:latin typeface="Gloucester MT Extra Condensed" panose="02030808020601010101" pitchFamily="18" charset="0"/>
              </a:rPr>
              <a:t>                -</a:t>
            </a:r>
            <a:r>
              <a:rPr lang="ko-KR" altLang="en-US" sz="2000" b="1" dirty="0">
                <a:solidFill>
                  <a:schemeClr val="bg1"/>
                </a:solidFill>
                <a:latin typeface="Gloucester MT Extra Condensed" panose="02030808020601010101" pitchFamily="18" charset="0"/>
              </a:rPr>
              <a:t>성을 지켜라</a:t>
            </a:r>
            <a:r>
              <a:rPr lang="en-US" altLang="ko-KR" sz="2000" b="1" dirty="0">
                <a:solidFill>
                  <a:schemeClr val="bg1"/>
                </a:solidFill>
                <a:latin typeface="Gloucester MT Extra Condensed" panose="02030808020601010101" pitchFamily="18" charset="0"/>
              </a:rPr>
              <a:t>-</a:t>
            </a:r>
            <a:endParaRPr lang="ko-KR" altLang="en-US" sz="2000" b="1" dirty="0">
              <a:solidFill>
                <a:schemeClr val="bg1"/>
              </a:solidFill>
              <a:latin typeface="Gloucester MT Extra Condensed" panose="02030808020601010101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2792B4-938B-A83B-15D3-F57556F8E528}"/>
              </a:ext>
            </a:extLst>
          </p:cNvPr>
          <p:cNvSpPr txBox="1"/>
          <p:nvPr/>
        </p:nvSpPr>
        <p:spPr>
          <a:xfrm>
            <a:off x="9985855" y="6487386"/>
            <a:ext cx="2204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2018305068 </a:t>
            </a:r>
            <a:r>
              <a:rPr lang="ko-KR" altLang="en-US" dirty="0">
                <a:solidFill>
                  <a:schemeClr val="bg1"/>
                </a:solidFill>
              </a:rPr>
              <a:t>정동기</a:t>
            </a:r>
          </a:p>
        </p:txBody>
      </p:sp>
    </p:spTree>
    <p:extLst>
      <p:ext uri="{BB962C8B-B14F-4D97-AF65-F5344CB8AC3E}">
        <p14:creationId xmlns:p14="http://schemas.microsoft.com/office/powerpoint/2010/main" val="2919166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amond(out)">
                                      <p:cBhvr>
                                        <p:cTn id="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8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amond(out)">
                                      <p:cBhvr>
                                        <p:cTn id="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8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amond(out)">
                                      <p:cBhvr>
                                        <p:cTn id="1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9200" y="184662"/>
            <a:ext cx="107123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요소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4713669" y="800386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게임 구상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8A7A83A-6B5F-3AD7-F30F-1AAF6D756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5100" y="1820387"/>
            <a:ext cx="7131417" cy="36768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7FCFB0-A876-2943-3B3B-3D01D8D972DE}"/>
              </a:ext>
            </a:extLst>
          </p:cNvPr>
          <p:cNvSpPr txBox="1"/>
          <p:nvPr/>
        </p:nvSpPr>
        <p:spPr>
          <a:xfrm>
            <a:off x="5166136" y="5681891"/>
            <a:ext cx="361210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>
                <a:solidFill>
                  <a:schemeClr val="bg1"/>
                </a:solidFill>
              </a:rPr>
              <a:t>5 stage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4779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9200" y="184662"/>
            <a:ext cx="107123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요소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4713669" y="800386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캐릭터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CA1C3BA9-705A-65BF-8F2E-209AC9DA83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0243" y="1260366"/>
            <a:ext cx="3867424" cy="217493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9891822-CB11-6BEE-827C-403B0E039025}"/>
              </a:ext>
            </a:extLst>
          </p:cNvPr>
          <p:cNvSpPr txBox="1"/>
          <p:nvPr/>
        </p:nvSpPr>
        <p:spPr>
          <a:xfrm>
            <a:off x="6742589" y="3475250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err="1">
                <a:solidFill>
                  <a:schemeClr val="bg1"/>
                </a:solidFill>
              </a:rPr>
              <a:t>RogueKnight</a:t>
            </a:r>
            <a:r>
              <a:rPr lang="ko-KR" altLang="en-US" sz="2000" b="1" dirty="0">
                <a:solidFill>
                  <a:schemeClr val="bg1"/>
                </a:solidFill>
              </a:rPr>
              <a:t>라는 이름의 맞게 기사 캐릭터가 주인공으로 등장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7414DCB-70F3-6C02-FAB6-B854BDBC23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731" y="2182168"/>
            <a:ext cx="6173606" cy="3183008"/>
          </a:xfrm>
          <a:prstGeom prst="rect">
            <a:avLst/>
          </a:prstGeom>
        </p:spPr>
      </p:pic>
      <p:sp>
        <p:nvSpPr>
          <p:cNvPr id="21" name="타원 20">
            <a:extLst>
              <a:ext uri="{FF2B5EF4-FFF2-40B4-BE49-F238E27FC236}">
                <a16:creationId xmlns:a16="http://schemas.microsoft.com/office/drawing/2014/main" id="{DBB12FE2-50EF-1C1F-8297-1EBCD64721C7}"/>
              </a:ext>
            </a:extLst>
          </p:cNvPr>
          <p:cNvSpPr/>
          <p:nvPr/>
        </p:nvSpPr>
        <p:spPr>
          <a:xfrm>
            <a:off x="3071753" y="4059865"/>
            <a:ext cx="659219" cy="68934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6B729CBB-F773-9AD1-D39B-21AD555E1295}"/>
              </a:ext>
            </a:extLst>
          </p:cNvPr>
          <p:cNvCxnSpPr>
            <a:cxnSpLocks/>
            <a:stCxn id="21" idx="7"/>
          </p:cNvCxnSpPr>
          <p:nvPr/>
        </p:nvCxnSpPr>
        <p:spPr>
          <a:xfrm flipV="1">
            <a:off x="3634432" y="2347835"/>
            <a:ext cx="3205847" cy="181298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1663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9200" y="184662"/>
            <a:ext cx="107123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요소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4713669" y="800386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캐릭터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9891822-CB11-6BEE-827C-403B0E039025}"/>
              </a:ext>
            </a:extLst>
          </p:cNvPr>
          <p:cNvSpPr txBox="1"/>
          <p:nvPr/>
        </p:nvSpPr>
        <p:spPr>
          <a:xfrm>
            <a:off x="7338501" y="3885162"/>
            <a:ext cx="52496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성을 부수는 역할을 할 몬스터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7414DCB-70F3-6C02-FAB6-B854BDBC2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731" y="2182168"/>
            <a:ext cx="6173606" cy="3183008"/>
          </a:xfrm>
          <a:prstGeom prst="rect">
            <a:avLst/>
          </a:prstGeom>
        </p:spPr>
      </p:pic>
      <p:sp>
        <p:nvSpPr>
          <p:cNvPr id="21" name="타원 20">
            <a:extLst>
              <a:ext uri="{FF2B5EF4-FFF2-40B4-BE49-F238E27FC236}">
                <a16:creationId xmlns:a16="http://schemas.microsoft.com/office/drawing/2014/main" id="{DBB12FE2-50EF-1C1F-8297-1EBCD64721C7}"/>
              </a:ext>
            </a:extLst>
          </p:cNvPr>
          <p:cNvSpPr/>
          <p:nvPr/>
        </p:nvSpPr>
        <p:spPr>
          <a:xfrm>
            <a:off x="4772631" y="2972396"/>
            <a:ext cx="659219" cy="68934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6B729CBB-F773-9AD1-D39B-21AD555E1295}"/>
              </a:ext>
            </a:extLst>
          </p:cNvPr>
          <p:cNvCxnSpPr>
            <a:cxnSpLocks/>
            <a:stCxn id="21" idx="7"/>
          </p:cNvCxnSpPr>
          <p:nvPr/>
        </p:nvCxnSpPr>
        <p:spPr>
          <a:xfrm flipV="1">
            <a:off x="5335310" y="2455249"/>
            <a:ext cx="1696355" cy="61809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CDCE7529-975A-E751-7013-1DB2CB3E80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8501" y="1477818"/>
            <a:ext cx="3967452" cy="2300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137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9200" y="184662"/>
            <a:ext cx="107123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요소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4713669" y="800386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성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9891822-CB11-6BEE-827C-403B0E039025}"/>
              </a:ext>
            </a:extLst>
          </p:cNvPr>
          <p:cNvSpPr txBox="1"/>
          <p:nvPr/>
        </p:nvSpPr>
        <p:spPr>
          <a:xfrm>
            <a:off x="7895453" y="3807861"/>
            <a:ext cx="52496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>
                <a:solidFill>
                  <a:schemeClr val="bg1"/>
                </a:solidFill>
              </a:rPr>
              <a:t>플레이어가 지켜야할 성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7414DCB-70F3-6C02-FAB6-B854BDBC2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731" y="2182168"/>
            <a:ext cx="6173606" cy="3183008"/>
          </a:xfrm>
          <a:prstGeom prst="rect">
            <a:avLst/>
          </a:prstGeom>
        </p:spPr>
      </p:pic>
      <p:sp>
        <p:nvSpPr>
          <p:cNvPr id="21" name="타원 20">
            <a:extLst>
              <a:ext uri="{FF2B5EF4-FFF2-40B4-BE49-F238E27FC236}">
                <a16:creationId xmlns:a16="http://schemas.microsoft.com/office/drawing/2014/main" id="{DBB12FE2-50EF-1C1F-8297-1EBCD64721C7}"/>
              </a:ext>
            </a:extLst>
          </p:cNvPr>
          <p:cNvSpPr/>
          <p:nvPr/>
        </p:nvSpPr>
        <p:spPr>
          <a:xfrm>
            <a:off x="2719388" y="4675831"/>
            <a:ext cx="1328910" cy="87400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6B729CBB-F773-9AD1-D39B-21AD555E1295}"/>
              </a:ext>
            </a:extLst>
          </p:cNvPr>
          <p:cNvCxnSpPr>
            <a:cxnSpLocks/>
            <a:stCxn id="21" idx="7"/>
          </p:cNvCxnSpPr>
          <p:nvPr/>
        </p:nvCxnSpPr>
        <p:spPr>
          <a:xfrm flipV="1">
            <a:off x="3853684" y="2678326"/>
            <a:ext cx="3328512" cy="212550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D8631930-D2D8-5635-8539-992F132C9C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2106" y="1289087"/>
            <a:ext cx="3990166" cy="230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971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9200" y="184662"/>
            <a:ext cx="107123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요소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4713669" y="800386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병력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9891822-CB11-6BEE-827C-403B0E039025}"/>
              </a:ext>
            </a:extLst>
          </p:cNvPr>
          <p:cNvSpPr txBox="1"/>
          <p:nvPr/>
        </p:nvSpPr>
        <p:spPr>
          <a:xfrm>
            <a:off x="7338501" y="3885162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플레이어를 도와 성을 막는 걸 도와주는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ko-KR" altLang="en-US" sz="2000" b="1" dirty="0">
                <a:solidFill>
                  <a:schemeClr val="bg1"/>
                </a:solidFill>
              </a:rPr>
              <a:t>역할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7414DCB-70F3-6C02-FAB6-B854BDBC2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731" y="2182168"/>
            <a:ext cx="6173606" cy="3183008"/>
          </a:xfrm>
          <a:prstGeom prst="rect">
            <a:avLst/>
          </a:prstGeom>
        </p:spPr>
      </p:pic>
      <p:sp>
        <p:nvSpPr>
          <p:cNvPr id="21" name="타원 20">
            <a:extLst>
              <a:ext uri="{FF2B5EF4-FFF2-40B4-BE49-F238E27FC236}">
                <a16:creationId xmlns:a16="http://schemas.microsoft.com/office/drawing/2014/main" id="{DBB12FE2-50EF-1C1F-8297-1EBCD64721C7}"/>
              </a:ext>
            </a:extLst>
          </p:cNvPr>
          <p:cNvSpPr/>
          <p:nvPr/>
        </p:nvSpPr>
        <p:spPr>
          <a:xfrm>
            <a:off x="1987867" y="3175632"/>
            <a:ext cx="659219" cy="68934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6B729CBB-F773-9AD1-D39B-21AD555E1295}"/>
              </a:ext>
            </a:extLst>
          </p:cNvPr>
          <p:cNvCxnSpPr>
            <a:cxnSpLocks/>
            <a:stCxn id="21" idx="7"/>
          </p:cNvCxnSpPr>
          <p:nvPr/>
        </p:nvCxnSpPr>
        <p:spPr>
          <a:xfrm flipV="1">
            <a:off x="2550546" y="2286000"/>
            <a:ext cx="4639963" cy="99058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C2B9CB69-0B74-BC7E-C9C9-F6AAE17E33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0735" y="1512353"/>
            <a:ext cx="4038073" cy="209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367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9200" y="184662"/>
            <a:ext cx="107123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요소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4713669" y="800386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추가</a:t>
            </a:r>
            <a:r>
              <a:rPr lang="en-US" altLang="ko-KR" sz="4000" b="1" dirty="0">
                <a:solidFill>
                  <a:schemeClr val="bg1"/>
                </a:solidFill>
              </a:rPr>
              <a:t>(UI)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7414DCB-70F3-6C02-FAB6-B854BDBC2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501" y="1820386"/>
            <a:ext cx="8572385" cy="441977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6DD66FB-660E-3F38-0DFF-602AB4172120}"/>
              </a:ext>
            </a:extLst>
          </p:cNvPr>
          <p:cNvSpPr/>
          <p:nvPr/>
        </p:nvSpPr>
        <p:spPr>
          <a:xfrm>
            <a:off x="8063345" y="1820388"/>
            <a:ext cx="1571106" cy="64018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설정 및 종료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1D1621C-8D06-3183-9DDB-F80570993A02}"/>
              </a:ext>
            </a:extLst>
          </p:cNvPr>
          <p:cNvSpPr/>
          <p:nvPr/>
        </p:nvSpPr>
        <p:spPr>
          <a:xfrm>
            <a:off x="1091953" y="2460566"/>
            <a:ext cx="1032741" cy="210322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화살 및 성</a:t>
            </a:r>
            <a:endParaRPr lang="en-US" altLang="ko-KR" dirty="0"/>
          </a:p>
          <a:p>
            <a:pPr algn="ctr"/>
            <a:r>
              <a:rPr lang="ko-KR" altLang="en-US" dirty="0"/>
              <a:t>업그레이드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8685E97-75F1-DF37-0BD3-AD84CD467374}"/>
              </a:ext>
            </a:extLst>
          </p:cNvPr>
          <p:cNvSpPr/>
          <p:nvPr/>
        </p:nvSpPr>
        <p:spPr>
          <a:xfrm>
            <a:off x="1091953" y="1820386"/>
            <a:ext cx="1032741" cy="64018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재화</a:t>
            </a:r>
          </a:p>
        </p:txBody>
      </p:sp>
    </p:spTree>
    <p:extLst>
      <p:ext uri="{BB962C8B-B14F-4D97-AF65-F5344CB8AC3E}">
        <p14:creationId xmlns:p14="http://schemas.microsoft.com/office/powerpoint/2010/main" val="10415607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9200" y="184662"/>
            <a:ext cx="107123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요소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4713669" y="800386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추가</a:t>
            </a:r>
            <a:r>
              <a:rPr lang="en-US" altLang="ko-KR" sz="4000" b="1" dirty="0">
                <a:solidFill>
                  <a:schemeClr val="bg1"/>
                </a:solidFill>
              </a:rPr>
              <a:t>(</a:t>
            </a:r>
            <a:r>
              <a:rPr lang="ko-KR" altLang="en-US" sz="4000" b="1" dirty="0">
                <a:solidFill>
                  <a:schemeClr val="bg1"/>
                </a:solidFill>
              </a:rPr>
              <a:t>재화</a:t>
            </a:r>
            <a:r>
              <a:rPr lang="en-US" altLang="ko-KR" sz="4000" b="1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7414DCB-70F3-6C02-FAB6-B854BDBC2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438" y="1820387"/>
            <a:ext cx="6471950" cy="33368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110896A-51C2-AD12-A4CA-C5E4F24B919F}"/>
              </a:ext>
            </a:extLst>
          </p:cNvPr>
          <p:cNvSpPr txBox="1"/>
          <p:nvPr/>
        </p:nvSpPr>
        <p:spPr>
          <a:xfrm>
            <a:off x="7146522" y="1945802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스테이지에 나오는 몬스터를 잡으면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ko-KR" altLang="en-US" sz="2000" b="1" dirty="0">
                <a:solidFill>
                  <a:schemeClr val="bg1"/>
                </a:solidFill>
              </a:rPr>
              <a:t>업그레이드가 가능한 재화가 나옴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58285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9200" y="184662"/>
            <a:ext cx="107123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요소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4713669" y="800386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추가</a:t>
            </a:r>
            <a:r>
              <a:rPr lang="en-US" altLang="ko-KR" sz="4000" b="1" dirty="0">
                <a:solidFill>
                  <a:schemeClr val="bg1"/>
                </a:solidFill>
              </a:rPr>
              <a:t>(</a:t>
            </a:r>
            <a:r>
              <a:rPr lang="ko-KR" altLang="en-US" sz="4000" b="1" dirty="0" err="1">
                <a:solidFill>
                  <a:schemeClr val="bg1"/>
                </a:solidFill>
              </a:rPr>
              <a:t>보스몬스터</a:t>
            </a:r>
            <a:r>
              <a:rPr lang="en-US" altLang="ko-KR" sz="4000" b="1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7414DCB-70F3-6C02-FAB6-B854BDBC2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438" y="1820387"/>
            <a:ext cx="6471950" cy="33368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110896A-51C2-AD12-A4CA-C5E4F24B919F}"/>
              </a:ext>
            </a:extLst>
          </p:cNvPr>
          <p:cNvSpPr txBox="1"/>
          <p:nvPr/>
        </p:nvSpPr>
        <p:spPr>
          <a:xfrm>
            <a:off x="7146522" y="1945802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스테이지 맨 위에 있는 초가 끝나게 되면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ko-KR" altLang="en-US" sz="2000" b="1" dirty="0">
                <a:solidFill>
                  <a:schemeClr val="bg1"/>
                </a:solidFill>
              </a:rPr>
              <a:t>보스 몬스터가 나옴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2194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9200" y="184662"/>
            <a:ext cx="107123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요소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4713669" y="800386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추가</a:t>
            </a:r>
            <a:r>
              <a:rPr lang="en-US" altLang="ko-KR" sz="4000" b="1" dirty="0">
                <a:solidFill>
                  <a:schemeClr val="bg1"/>
                </a:solidFill>
              </a:rPr>
              <a:t>(</a:t>
            </a:r>
            <a:r>
              <a:rPr lang="ko-KR" altLang="en-US" sz="4000" b="1" dirty="0">
                <a:solidFill>
                  <a:schemeClr val="bg1"/>
                </a:solidFill>
              </a:rPr>
              <a:t>병력</a:t>
            </a:r>
            <a:r>
              <a:rPr lang="en-US" altLang="ko-KR" sz="4000" b="1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7414DCB-70F3-6C02-FAB6-B854BDBC2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438" y="1820387"/>
            <a:ext cx="6471950" cy="33368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110896A-51C2-AD12-A4CA-C5E4F24B919F}"/>
              </a:ext>
            </a:extLst>
          </p:cNvPr>
          <p:cNvSpPr txBox="1"/>
          <p:nvPr/>
        </p:nvSpPr>
        <p:spPr>
          <a:xfrm>
            <a:off x="7146522" y="1945802"/>
            <a:ext cx="52496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몬스터 종류 </a:t>
            </a:r>
            <a:r>
              <a:rPr lang="ko-KR" altLang="en-US" sz="2000" b="1" dirty="0" err="1">
                <a:solidFill>
                  <a:schemeClr val="bg1"/>
                </a:solidFill>
              </a:rPr>
              <a:t>마다의</a:t>
            </a:r>
            <a:r>
              <a:rPr lang="ko-KR" altLang="en-US" sz="2000" b="1" dirty="0">
                <a:solidFill>
                  <a:schemeClr val="bg1"/>
                </a:solidFill>
              </a:rPr>
              <a:t> </a:t>
            </a:r>
            <a:r>
              <a:rPr lang="ko-KR" altLang="en-US" sz="2000" b="1" dirty="0" err="1">
                <a:solidFill>
                  <a:schemeClr val="bg1"/>
                </a:solidFill>
              </a:rPr>
              <a:t>스텟을</a:t>
            </a:r>
            <a:r>
              <a:rPr lang="ko-KR" altLang="en-US" sz="2000" b="1" dirty="0">
                <a:solidFill>
                  <a:schemeClr val="bg1"/>
                </a:solidFill>
              </a:rPr>
              <a:t> 달리하여 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ko-KR" altLang="en-US" sz="2000" b="1" dirty="0">
                <a:solidFill>
                  <a:schemeClr val="bg1"/>
                </a:solidFill>
              </a:rPr>
              <a:t>병력을</a:t>
            </a:r>
            <a:r>
              <a:rPr lang="en-US" altLang="ko-KR" sz="2000" b="1" dirty="0">
                <a:solidFill>
                  <a:schemeClr val="bg1"/>
                </a:solidFill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</a:rPr>
              <a:t>다양하게 추가해 전략적으로 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ko-KR" altLang="en-US" sz="2000" b="1" dirty="0">
                <a:solidFill>
                  <a:schemeClr val="bg1"/>
                </a:solidFill>
              </a:rPr>
              <a:t>게임을 할 수</a:t>
            </a:r>
            <a:r>
              <a:rPr lang="en-US" altLang="ko-KR" sz="2000" b="1" dirty="0">
                <a:solidFill>
                  <a:schemeClr val="bg1"/>
                </a:solidFill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</a:rPr>
              <a:t>있도록 함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82055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9200" y="184662"/>
            <a:ext cx="107123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요소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4713669" y="800386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추가</a:t>
            </a:r>
            <a:r>
              <a:rPr lang="en-US" altLang="ko-KR" sz="4000" b="1" dirty="0">
                <a:solidFill>
                  <a:schemeClr val="bg1"/>
                </a:solidFill>
              </a:rPr>
              <a:t>(</a:t>
            </a:r>
            <a:r>
              <a:rPr lang="ko-KR" altLang="en-US" sz="4000" b="1" dirty="0">
                <a:solidFill>
                  <a:schemeClr val="bg1"/>
                </a:solidFill>
              </a:rPr>
              <a:t>자동 업그레이드</a:t>
            </a:r>
            <a:r>
              <a:rPr lang="en-US" altLang="ko-KR" sz="4000" b="1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7414DCB-70F3-6C02-FAB6-B854BDBC2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438" y="1820387"/>
            <a:ext cx="6471950" cy="33368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110896A-51C2-AD12-A4CA-C5E4F24B919F}"/>
              </a:ext>
            </a:extLst>
          </p:cNvPr>
          <p:cNvSpPr txBox="1"/>
          <p:nvPr/>
        </p:nvSpPr>
        <p:spPr>
          <a:xfrm>
            <a:off x="7146522" y="1945802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얻은 재화를 이용하여 자동으로 업그레이드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ko-KR" altLang="en-US" sz="2000" b="1" dirty="0">
                <a:solidFill>
                  <a:schemeClr val="bg1"/>
                </a:solidFill>
              </a:rPr>
              <a:t>가 될 수 있도록 함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5614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065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몰려오는 </a:t>
            </a:r>
            <a:r>
              <a:rPr lang="ko-KR" altLang="en-US" sz="4000" b="1" dirty="0">
                <a:solidFill>
                  <a:srgbClr val="C00000"/>
                </a:solidFill>
              </a:rPr>
              <a:t>적</a:t>
            </a:r>
            <a:r>
              <a:rPr lang="ko-KR" altLang="en-US" sz="4000" b="1" dirty="0">
                <a:solidFill>
                  <a:schemeClr val="bg1"/>
                </a:solidFill>
              </a:rPr>
              <a:t>을 물리쳐라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091953" y="184662"/>
            <a:ext cx="1083963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상위컨셉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13302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1. </a:t>
            </a:r>
            <a:r>
              <a:rPr lang="ko-KR" altLang="en-US" sz="4000" b="1" dirty="0">
                <a:solidFill>
                  <a:schemeClr val="bg1"/>
                </a:solidFill>
              </a:rPr>
              <a:t>짧은 플레이 시간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658368" y="184662"/>
            <a:ext cx="1127322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장점</a:t>
            </a:r>
          </a:p>
        </p:txBody>
      </p:sp>
    </p:spTree>
    <p:extLst>
      <p:ext uri="{BB962C8B-B14F-4D97-AF65-F5344CB8AC3E}">
        <p14:creationId xmlns:p14="http://schemas.microsoft.com/office/powerpoint/2010/main" val="41946012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2. </a:t>
            </a:r>
            <a:r>
              <a:rPr lang="ko-KR" altLang="en-US" sz="4000" b="1" dirty="0">
                <a:solidFill>
                  <a:schemeClr val="bg1"/>
                </a:solidFill>
              </a:rPr>
              <a:t>단순한 플레이 방식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658368" y="184662"/>
            <a:ext cx="1127322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장점</a:t>
            </a:r>
          </a:p>
        </p:txBody>
      </p:sp>
    </p:spTree>
    <p:extLst>
      <p:ext uri="{BB962C8B-B14F-4D97-AF65-F5344CB8AC3E}">
        <p14:creationId xmlns:p14="http://schemas.microsoft.com/office/powerpoint/2010/main" val="42743588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3. </a:t>
            </a:r>
            <a:r>
              <a:rPr lang="ko-KR" altLang="en-US" sz="4000" b="1" dirty="0">
                <a:solidFill>
                  <a:schemeClr val="bg1"/>
                </a:solidFill>
              </a:rPr>
              <a:t>정확한 목적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658368" y="184662"/>
            <a:ext cx="1127322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장점</a:t>
            </a:r>
          </a:p>
        </p:txBody>
      </p:sp>
    </p:spTree>
    <p:extLst>
      <p:ext uri="{BB962C8B-B14F-4D97-AF65-F5344CB8AC3E}">
        <p14:creationId xmlns:p14="http://schemas.microsoft.com/office/powerpoint/2010/main" val="860678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4. </a:t>
            </a:r>
            <a:r>
              <a:rPr lang="ko-KR" altLang="en-US" sz="4000" b="1" dirty="0">
                <a:solidFill>
                  <a:schemeClr val="bg1"/>
                </a:solidFill>
              </a:rPr>
              <a:t>무료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658368" y="184662"/>
            <a:ext cx="1127322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장점</a:t>
            </a:r>
          </a:p>
        </p:txBody>
      </p:sp>
    </p:spTree>
    <p:extLst>
      <p:ext uri="{BB962C8B-B14F-4D97-AF65-F5344CB8AC3E}">
        <p14:creationId xmlns:p14="http://schemas.microsoft.com/office/powerpoint/2010/main" val="33701401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1. </a:t>
            </a:r>
            <a:r>
              <a:rPr lang="ko-KR" altLang="en-US" sz="4000" b="1" dirty="0">
                <a:solidFill>
                  <a:schemeClr val="bg1"/>
                </a:solidFill>
              </a:rPr>
              <a:t>자동 업그레이드에 광고 및</a:t>
            </a:r>
            <a:endParaRPr lang="en-US" altLang="ko-KR" sz="40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광고 제거 유료 서비스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6152" y="184662"/>
            <a:ext cx="107154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수익 상품</a:t>
            </a:r>
          </a:p>
        </p:txBody>
      </p:sp>
    </p:spTree>
    <p:extLst>
      <p:ext uri="{BB962C8B-B14F-4D97-AF65-F5344CB8AC3E}">
        <p14:creationId xmlns:p14="http://schemas.microsoft.com/office/powerpoint/2010/main" val="283706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2. </a:t>
            </a:r>
            <a:r>
              <a:rPr lang="ko-KR" altLang="en-US" sz="4000" b="1" dirty="0">
                <a:solidFill>
                  <a:schemeClr val="bg1"/>
                </a:solidFill>
              </a:rPr>
              <a:t>캐릭터 스킨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6152" y="184662"/>
            <a:ext cx="107154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수익 상품</a:t>
            </a:r>
          </a:p>
        </p:txBody>
      </p:sp>
    </p:spTree>
    <p:extLst>
      <p:ext uri="{BB962C8B-B14F-4D97-AF65-F5344CB8AC3E}">
        <p14:creationId xmlns:p14="http://schemas.microsoft.com/office/powerpoint/2010/main" val="27486577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10</a:t>
            </a:r>
            <a:r>
              <a:rPr lang="ko-KR" altLang="en-US" sz="4000" b="1" dirty="0">
                <a:solidFill>
                  <a:schemeClr val="bg1"/>
                </a:solidFill>
              </a:rPr>
              <a:t>대 중반</a:t>
            </a:r>
            <a:r>
              <a:rPr lang="en-US" altLang="ko-KR" sz="4000" b="1" dirty="0">
                <a:solidFill>
                  <a:schemeClr val="bg1"/>
                </a:solidFill>
              </a:rPr>
              <a:t>~20</a:t>
            </a:r>
            <a:r>
              <a:rPr lang="ko-KR" altLang="en-US" sz="4000" b="1" dirty="0">
                <a:solidFill>
                  <a:schemeClr val="bg1"/>
                </a:solidFill>
              </a:rPr>
              <a:t>대 초반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188720" y="184662"/>
            <a:ext cx="107428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타겟</a:t>
            </a:r>
          </a:p>
        </p:txBody>
      </p:sp>
    </p:spTree>
    <p:extLst>
      <p:ext uri="{BB962C8B-B14F-4D97-AF65-F5344CB8AC3E}">
        <p14:creationId xmlns:p14="http://schemas.microsoft.com/office/powerpoint/2010/main" val="10247506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704088" y="184662"/>
            <a:ext cx="112275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일정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003874D2-0689-0E9A-6C06-C3413F5062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0156739"/>
              </p:ext>
            </p:extLst>
          </p:nvPr>
        </p:nvGraphicFramePr>
        <p:xfrm>
          <a:off x="362856" y="1843509"/>
          <a:ext cx="11568732" cy="365925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52676">
                  <a:extLst>
                    <a:ext uri="{9D8B030D-6E8A-4147-A177-3AD203B41FA5}">
                      <a16:colId xmlns:a16="http://schemas.microsoft.com/office/drawing/2014/main" val="955860847"/>
                    </a:ext>
                  </a:extLst>
                </a:gridCol>
                <a:gridCol w="1652676">
                  <a:extLst>
                    <a:ext uri="{9D8B030D-6E8A-4147-A177-3AD203B41FA5}">
                      <a16:colId xmlns:a16="http://schemas.microsoft.com/office/drawing/2014/main" val="1416970779"/>
                    </a:ext>
                  </a:extLst>
                </a:gridCol>
                <a:gridCol w="1652676">
                  <a:extLst>
                    <a:ext uri="{9D8B030D-6E8A-4147-A177-3AD203B41FA5}">
                      <a16:colId xmlns:a16="http://schemas.microsoft.com/office/drawing/2014/main" val="1882151027"/>
                    </a:ext>
                  </a:extLst>
                </a:gridCol>
                <a:gridCol w="1652676">
                  <a:extLst>
                    <a:ext uri="{9D8B030D-6E8A-4147-A177-3AD203B41FA5}">
                      <a16:colId xmlns:a16="http://schemas.microsoft.com/office/drawing/2014/main" val="3592930804"/>
                    </a:ext>
                  </a:extLst>
                </a:gridCol>
                <a:gridCol w="1652676">
                  <a:extLst>
                    <a:ext uri="{9D8B030D-6E8A-4147-A177-3AD203B41FA5}">
                      <a16:colId xmlns:a16="http://schemas.microsoft.com/office/drawing/2014/main" val="2271426617"/>
                    </a:ext>
                  </a:extLst>
                </a:gridCol>
                <a:gridCol w="1652676">
                  <a:extLst>
                    <a:ext uri="{9D8B030D-6E8A-4147-A177-3AD203B41FA5}">
                      <a16:colId xmlns:a16="http://schemas.microsoft.com/office/drawing/2014/main" val="3012073624"/>
                    </a:ext>
                  </a:extLst>
                </a:gridCol>
                <a:gridCol w="1652676">
                  <a:extLst>
                    <a:ext uri="{9D8B030D-6E8A-4147-A177-3AD203B41FA5}">
                      <a16:colId xmlns:a16="http://schemas.microsoft.com/office/drawing/2014/main" val="803553020"/>
                    </a:ext>
                  </a:extLst>
                </a:gridCol>
              </a:tblGrid>
              <a:tr h="327083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12</a:t>
                      </a:r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12</a:t>
                      </a:r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7227802"/>
                  </a:ext>
                </a:extLst>
              </a:tr>
              <a:tr h="32708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맵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7486274"/>
                  </a:ext>
                </a:extLst>
              </a:tr>
              <a:tr h="51871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캐릭터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1331353"/>
                  </a:ext>
                </a:extLst>
              </a:tr>
              <a:tr h="51871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몬스터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2161852"/>
                  </a:ext>
                </a:extLst>
              </a:tr>
              <a:tr h="32708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병력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5029945"/>
                  </a:ext>
                </a:extLst>
              </a:tr>
              <a:tr h="3270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UI</a:t>
                      </a:r>
                      <a:r>
                        <a:rPr lang="ko-KR" altLang="en-US" dirty="0"/>
                        <a:t>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2438779"/>
                  </a:ext>
                </a:extLst>
              </a:tr>
              <a:tr h="51871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스테이지 설계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790792"/>
                  </a:ext>
                </a:extLst>
              </a:tr>
              <a:tr h="57239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테스트 및 버그 수정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6470912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A1DA0D4-F23F-B6E2-865B-0E93A99AB0DB}"/>
              </a:ext>
            </a:extLst>
          </p:cNvPr>
          <p:cNvSpPr/>
          <p:nvPr/>
        </p:nvSpPr>
        <p:spPr>
          <a:xfrm>
            <a:off x="2027274" y="2211572"/>
            <a:ext cx="1630326" cy="326065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6A0AC64-200A-5617-A73C-FBB6ED541B47}"/>
              </a:ext>
            </a:extLst>
          </p:cNvPr>
          <p:cNvSpPr/>
          <p:nvPr/>
        </p:nvSpPr>
        <p:spPr>
          <a:xfrm>
            <a:off x="10301262" y="4918798"/>
            <a:ext cx="1630326" cy="583963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71E5290-7EF3-9018-9D02-9E33EC2A82D4}"/>
              </a:ext>
            </a:extLst>
          </p:cNvPr>
          <p:cNvSpPr/>
          <p:nvPr/>
        </p:nvSpPr>
        <p:spPr>
          <a:xfrm>
            <a:off x="8642574" y="4918799"/>
            <a:ext cx="1630326" cy="583963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93CDFDC-8776-33E2-48C3-618F2C65C3E7}"/>
              </a:ext>
            </a:extLst>
          </p:cNvPr>
          <p:cNvSpPr/>
          <p:nvPr/>
        </p:nvSpPr>
        <p:spPr>
          <a:xfrm>
            <a:off x="3678864" y="2593795"/>
            <a:ext cx="1630326" cy="46409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723A9E6-15AC-D197-D95D-8BC99459E410}"/>
              </a:ext>
            </a:extLst>
          </p:cNvPr>
          <p:cNvSpPr/>
          <p:nvPr/>
        </p:nvSpPr>
        <p:spPr>
          <a:xfrm>
            <a:off x="3678864" y="3135308"/>
            <a:ext cx="1630326" cy="442825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AF6FE6C-9051-54FB-F604-7D3700661180}"/>
              </a:ext>
            </a:extLst>
          </p:cNvPr>
          <p:cNvSpPr/>
          <p:nvPr/>
        </p:nvSpPr>
        <p:spPr>
          <a:xfrm>
            <a:off x="5346235" y="2593795"/>
            <a:ext cx="1630326" cy="46409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C80E066-0ECE-3E68-1BDD-F17A70229BEE}"/>
              </a:ext>
            </a:extLst>
          </p:cNvPr>
          <p:cNvSpPr/>
          <p:nvPr/>
        </p:nvSpPr>
        <p:spPr>
          <a:xfrm>
            <a:off x="5346235" y="3135308"/>
            <a:ext cx="1630326" cy="442825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8F3BA91-E2A5-01F9-1A11-B4E704741F75}"/>
              </a:ext>
            </a:extLst>
          </p:cNvPr>
          <p:cNvSpPr/>
          <p:nvPr/>
        </p:nvSpPr>
        <p:spPr>
          <a:xfrm>
            <a:off x="5346235" y="3620116"/>
            <a:ext cx="1630326" cy="359347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B3A5EF6-B4E6-306B-6B30-FEDC2C6C441C}"/>
              </a:ext>
            </a:extLst>
          </p:cNvPr>
          <p:cNvSpPr/>
          <p:nvPr/>
        </p:nvSpPr>
        <p:spPr>
          <a:xfrm>
            <a:off x="7006518" y="3601733"/>
            <a:ext cx="1630326" cy="391905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E84D2A9-F2E6-8DB8-210C-0FA09E54F41B}"/>
              </a:ext>
            </a:extLst>
          </p:cNvPr>
          <p:cNvSpPr/>
          <p:nvPr/>
        </p:nvSpPr>
        <p:spPr>
          <a:xfrm>
            <a:off x="2011493" y="2593795"/>
            <a:ext cx="1630326" cy="46409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447BC41-D711-D03A-9D08-BE8C36A827EE}"/>
              </a:ext>
            </a:extLst>
          </p:cNvPr>
          <p:cNvSpPr/>
          <p:nvPr/>
        </p:nvSpPr>
        <p:spPr>
          <a:xfrm>
            <a:off x="5346235" y="4028530"/>
            <a:ext cx="1630326" cy="326065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E117759-A72A-7471-D80D-F4FFA31BFE1B}"/>
              </a:ext>
            </a:extLst>
          </p:cNvPr>
          <p:cNvSpPr/>
          <p:nvPr/>
        </p:nvSpPr>
        <p:spPr>
          <a:xfrm>
            <a:off x="7013606" y="4032606"/>
            <a:ext cx="1630326" cy="326065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9F0E830-EEDB-A4F2-14F1-F19F69E80FA5}"/>
              </a:ext>
            </a:extLst>
          </p:cNvPr>
          <p:cNvSpPr/>
          <p:nvPr/>
        </p:nvSpPr>
        <p:spPr>
          <a:xfrm>
            <a:off x="7006518" y="4390038"/>
            <a:ext cx="1630326" cy="469042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626802B-D746-99EF-1C35-2911510E9280}"/>
              </a:ext>
            </a:extLst>
          </p:cNvPr>
          <p:cNvSpPr/>
          <p:nvPr/>
        </p:nvSpPr>
        <p:spPr>
          <a:xfrm>
            <a:off x="8670936" y="4382950"/>
            <a:ext cx="1630326" cy="483219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117736C-7C32-BE98-7C0C-58F14B4E6F2A}"/>
              </a:ext>
            </a:extLst>
          </p:cNvPr>
          <p:cNvSpPr/>
          <p:nvPr/>
        </p:nvSpPr>
        <p:spPr>
          <a:xfrm>
            <a:off x="3671776" y="4014902"/>
            <a:ext cx="1630326" cy="326065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4E7F238-AD4E-1CB7-668F-BD331F248A33}"/>
              </a:ext>
            </a:extLst>
          </p:cNvPr>
          <p:cNvSpPr/>
          <p:nvPr/>
        </p:nvSpPr>
        <p:spPr>
          <a:xfrm>
            <a:off x="3671776" y="3634292"/>
            <a:ext cx="1630326" cy="32615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A7018E8-FA53-E6F9-1783-5AD9A0CC34D5}"/>
              </a:ext>
            </a:extLst>
          </p:cNvPr>
          <p:cNvSpPr/>
          <p:nvPr/>
        </p:nvSpPr>
        <p:spPr>
          <a:xfrm>
            <a:off x="2011493" y="3636625"/>
            <a:ext cx="1630326" cy="345085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16646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 err="1">
                <a:solidFill>
                  <a:schemeClr val="bg1"/>
                </a:solidFill>
              </a:rPr>
              <a:t>로그라이크</a:t>
            </a:r>
            <a:r>
              <a:rPr lang="en-US" altLang="ko-KR" sz="4000" b="1" dirty="0">
                <a:solidFill>
                  <a:schemeClr val="bg1"/>
                </a:solidFill>
              </a:rPr>
              <a:t>, </a:t>
            </a:r>
            <a:r>
              <a:rPr lang="ko-KR" altLang="en-US" sz="4000" b="1" dirty="0">
                <a:solidFill>
                  <a:schemeClr val="bg1"/>
                </a:solidFill>
              </a:rPr>
              <a:t>디펜스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656948" y="184662"/>
            <a:ext cx="1127464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장르</a:t>
            </a:r>
          </a:p>
        </p:txBody>
      </p:sp>
    </p:spTree>
    <p:extLst>
      <p:ext uri="{BB962C8B-B14F-4D97-AF65-F5344CB8AC3E}">
        <p14:creationId xmlns:p14="http://schemas.microsoft.com/office/powerpoint/2010/main" val="2770944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656948" y="184662"/>
            <a:ext cx="1127464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장르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4889435" y="875844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>
                <a:solidFill>
                  <a:schemeClr val="bg1"/>
                </a:solidFill>
              </a:rPr>
              <a:t>로그라이크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pic>
        <p:nvPicPr>
          <p:cNvPr id="7" name="그림 6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952311CA-51BE-C061-9C2C-B457972262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59" y="2122339"/>
            <a:ext cx="5783558" cy="3260481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62043226-A572-D57B-39C7-5FD6ECEE88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925" y="2089867"/>
            <a:ext cx="5320684" cy="33254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E37FFCC-AF9B-CDBE-F0CD-23B59D54EE77}"/>
              </a:ext>
            </a:extLst>
          </p:cNvPr>
          <p:cNvSpPr txBox="1"/>
          <p:nvPr/>
        </p:nvSpPr>
        <p:spPr>
          <a:xfrm>
            <a:off x="1936159" y="5442233"/>
            <a:ext cx="2402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뱀파이어 서바이벌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FAF92E-EA5F-FD88-036E-B1D708EFAC53}"/>
              </a:ext>
            </a:extLst>
          </p:cNvPr>
          <p:cNvSpPr txBox="1"/>
          <p:nvPr/>
        </p:nvSpPr>
        <p:spPr>
          <a:xfrm>
            <a:off x="8775749" y="5442233"/>
            <a:ext cx="2402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</a:rPr>
              <a:t>엔터</a:t>
            </a:r>
            <a:r>
              <a:rPr lang="ko-KR" altLang="en-US" dirty="0">
                <a:solidFill>
                  <a:schemeClr val="bg1"/>
                </a:solidFill>
              </a:rPr>
              <a:t> 더 건전</a:t>
            </a:r>
          </a:p>
        </p:txBody>
      </p:sp>
    </p:spTree>
    <p:extLst>
      <p:ext uri="{BB962C8B-B14F-4D97-AF65-F5344CB8AC3E}">
        <p14:creationId xmlns:p14="http://schemas.microsoft.com/office/powerpoint/2010/main" val="180864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656948" y="184662"/>
            <a:ext cx="1127464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장르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4982505" y="800386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>
                <a:solidFill>
                  <a:schemeClr val="bg1"/>
                </a:solidFill>
              </a:rPr>
              <a:t>디펜스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37FFCC-AF9B-CDBE-F0CD-23B59D54EE77}"/>
              </a:ext>
            </a:extLst>
          </p:cNvPr>
          <p:cNvSpPr txBox="1"/>
          <p:nvPr/>
        </p:nvSpPr>
        <p:spPr>
          <a:xfrm>
            <a:off x="2489052" y="5499180"/>
            <a:ext cx="2402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레전드 </a:t>
            </a:r>
            <a:r>
              <a:rPr lang="en-US" altLang="ko-KR" dirty="0">
                <a:solidFill>
                  <a:schemeClr val="bg1"/>
                </a:solidFill>
              </a:rPr>
              <a:t>TD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FAF92E-EA5F-FD88-036E-B1D708EFAC53}"/>
              </a:ext>
            </a:extLst>
          </p:cNvPr>
          <p:cNvSpPr txBox="1"/>
          <p:nvPr/>
        </p:nvSpPr>
        <p:spPr>
          <a:xfrm>
            <a:off x="8775749" y="5442233"/>
            <a:ext cx="2402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랜덤 다이스</a:t>
            </a:r>
          </a:p>
        </p:txBody>
      </p:sp>
      <p:pic>
        <p:nvPicPr>
          <p:cNvPr id="4" name="그림 3" descr="잔디, 패브릭이(가) 표시된 사진&#10;&#10;자동 생성된 설명">
            <a:extLst>
              <a:ext uri="{FF2B5EF4-FFF2-40B4-BE49-F238E27FC236}">
                <a16:creationId xmlns:a16="http://schemas.microsoft.com/office/drawing/2014/main" id="{057DAA11-8684-3CA4-7A10-696D2F85E0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28" y="2089419"/>
            <a:ext cx="5822290" cy="326048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BA9AD7A-8906-F175-A801-4544B38754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7337" y="1934741"/>
            <a:ext cx="3676092" cy="344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841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디펜스 게임에서의 기다림을</a:t>
            </a:r>
            <a:endParaRPr lang="en-US" altLang="ko-KR" sz="40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4000" b="1" dirty="0" err="1">
                <a:solidFill>
                  <a:schemeClr val="bg1"/>
                </a:solidFill>
              </a:rPr>
              <a:t>로그라이크의</a:t>
            </a:r>
            <a:r>
              <a:rPr lang="ko-KR" altLang="en-US" sz="4000" b="1" dirty="0">
                <a:solidFill>
                  <a:schemeClr val="bg1"/>
                </a:solidFill>
              </a:rPr>
              <a:t> 시작으로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877824" y="184662"/>
            <a:ext cx="1105376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차이점</a:t>
            </a:r>
          </a:p>
        </p:txBody>
      </p:sp>
    </p:spTree>
    <p:extLst>
      <p:ext uri="{BB962C8B-B14F-4D97-AF65-F5344CB8AC3E}">
        <p14:creationId xmlns:p14="http://schemas.microsoft.com/office/powerpoint/2010/main" val="556237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197033" y="184662"/>
            <a:ext cx="107345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방식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BCD636-6344-030A-DF0D-07AEF7A5428A}"/>
              </a:ext>
            </a:extLst>
          </p:cNvPr>
          <p:cNvSpPr txBox="1"/>
          <p:nvPr/>
        </p:nvSpPr>
        <p:spPr>
          <a:xfrm>
            <a:off x="5197116" y="917472"/>
            <a:ext cx="44473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>
                <a:solidFill>
                  <a:schemeClr val="bg1"/>
                </a:solidFill>
              </a:rPr>
              <a:t>몬스터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3666D3-6D56-4ECA-8055-6E5F9646B258}"/>
              </a:ext>
            </a:extLst>
          </p:cNvPr>
          <p:cNvSpPr txBox="1"/>
          <p:nvPr/>
        </p:nvSpPr>
        <p:spPr>
          <a:xfrm>
            <a:off x="3872345" y="5253585"/>
            <a:ext cx="44473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solidFill>
                  <a:schemeClr val="bg1"/>
                </a:solidFill>
              </a:rPr>
              <a:t>랜덤하게 나오는 몬스터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92F42E2-57DB-BF33-121C-CF7557ED91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3354" y="2335935"/>
            <a:ext cx="2674401" cy="2674401"/>
          </a:xfrm>
          <a:prstGeom prst="rect">
            <a:avLst/>
          </a:prstGeom>
          <a:solidFill>
            <a:schemeClr val="bg1">
              <a:alpha val="2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904726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197033" y="184662"/>
            <a:ext cx="107345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방식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BCD636-6344-030A-DF0D-07AEF7A5428A}"/>
              </a:ext>
            </a:extLst>
          </p:cNvPr>
          <p:cNvSpPr txBox="1"/>
          <p:nvPr/>
        </p:nvSpPr>
        <p:spPr>
          <a:xfrm>
            <a:off x="3990108" y="1008519"/>
            <a:ext cx="44473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solidFill>
                  <a:schemeClr val="bg1"/>
                </a:solidFill>
              </a:rPr>
              <a:t>키보드와 마우스 이용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F5CD9E56-9951-2CD0-5861-1CED4CAF7F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8182" y="2209800"/>
            <a:ext cx="2438400" cy="2438400"/>
          </a:xfrm>
          <a:prstGeom prst="rect">
            <a:avLst/>
          </a:prstGeom>
          <a:solidFill>
            <a:schemeClr val="bg1">
              <a:alpha val="20000"/>
            </a:schemeClr>
          </a:solidFill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7D4A5835-59E3-61E4-725F-311E98757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8865" y="2209800"/>
            <a:ext cx="2438400" cy="2438400"/>
          </a:xfrm>
          <a:prstGeom prst="rect">
            <a:avLst/>
          </a:prstGeom>
          <a:solidFill>
            <a:schemeClr val="bg1">
              <a:alpha val="20000"/>
            </a:schemeClr>
          </a:solid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3666D3-6D56-4ECA-8055-6E5F9646B258}"/>
              </a:ext>
            </a:extLst>
          </p:cNvPr>
          <p:cNvSpPr txBox="1"/>
          <p:nvPr/>
        </p:nvSpPr>
        <p:spPr>
          <a:xfrm>
            <a:off x="2002732" y="4739247"/>
            <a:ext cx="44473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solidFill>
                  <a:schemeClr val="bg1"/>
                </a:solidFill>
              </a:rPr>
              <a:t>플레이어 이동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0CF483-F7E9-61FE-EF2D-A7C1D94F6B0D}"/>
              </a:ext>
            </a:extLst>
          </p:cNvPr>
          <p:cNvSpPr txBox="1"/>
          <p:nvPr/>
        </p:nvSpPr>
        <p:spPr>
          <a:xfrm>
            <a:off x="6329682" y="4739247"/>
            <a:ext cx="44473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solidFill>
                  <a:schemeClr val="bg1"/>
                </a:solidFill>
              </a:rPr>
              <a:t>업그레이드 및 </a:t>
            </a:r>
            <a:r>
              <a:rPr lang="en-US" altLang="ko-KR" sz="3000" b="1" dirty="0">
                <a:solidFill>
                  <a:schemeClr val="bg1"/>
                </a:solidFill>
              </a:rPr>
              <a:t>UI </a:t>
            </a:r>
            <a:r>
              <a:rPr lang="ko-KR" altLang="en-US" sz="3000" b="1" dirty="0">
                <a:solidFill>
                  <a:schemeClr val="bg1"/>
                </a:solidFill>
              </a:rPr>
              <a:t>조작</a:t>
            </a:r>
          </a:p>
        </p:txBody>
      </p:sp>
    </p:spTree>
    <p:extLst>
      <p:ext uri="{BB962C8B-B14F-4D97-AF65-F5344CB8AC3E}">
        <p14:creationId xmlns:p14="http://schemas.microsoft.com/office/powerpoint/2010/main" val="1898990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328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197033" y="184662"/>
            <a:ext cx="107345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방식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BCD636-6344-030A-DF0D-07AEF7A5428A}"/>
              </a:ext>
            </a:extLst>
          </p:cNvPr>
          <p:cNvSpPr txBox="1"/>
          <p:nvPr/>
        </p:nvSpPr>
        <p:spPr>
          <a:xfrm>
            <a:off x="3990108" y="1008519"/>
            <a:ext cx="44473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solidFill>
                  <a:schemeClr val="bg1"/>
                </a:solidFill>
              </a:rPr>
              <a:t>성벽 및 병력 업그레이드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7D838AB-FE3D-0956-68CD-EB9DC338ED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678" y="2507530"/>
            <a:ext cx="2602992" cy="2602992"/>
          </a:xfrm>
          <a:prstGeom prst="rect">
            <a:avLst/>
          </a:prstGeom>
          <a:solidFill>
            <a:schemeClr val="bg1">
              <a:alpha val="20000"/>
            </a:schemeClr>
          </a:solidFill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AFE504B-10D4-DB9A-61C9-1EE302454033}"/>
              </a:ext>
            </a:extLst>
          </p:cNvPr>
          <p:cNvSpPr txBox="1"/>
          <p:nvPr/>
        </p:nvSpPr>
        <p:spPr>
          <a:xfrm>
            <a:off x="736719" y="5262724"/>
            <a:ext cx="44473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solidFill>
                  <a:schemeClr val="bg1"/>
                </a:solidFill>
              </a:rPr>
              <a:t>업그레이드 용 재화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27BAC37D-11DE-2747-653D-2E0395BE5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0640" y="2459001"/>
            <a:ext cx="2700051" cy="2700051"/>
          </a:xfrm>
          <a:prstGeom prst="rect">
            <a:avLst/>
          </a:prstGeom>
          <a:solidFill>
            <a:schemeClr val="bg1">
              <a:alpha val="20000"/>
            </a:schemeClr>
          </a:solidFill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0A8ED184-E528-B0AC-95AB-F4B2B28689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9650" y="2560321"/>
            <a:ext cx="2414016" cy="2414016"/>
          </a:xfrm>
          <a:prstGeom prst="rect">
            <a:avLst/>
          </a:prstGeom>
          <a:solidFill>
            <a:schemeClr val="bg1">
              <a:alpha val="20000"/>
            </a:schemeClr>
          </a:solid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3791534-B7ED-E7C7-A219-EE5100734F84}"/>
              </a:ext>
            </a:extLst>
          </p:cNvPr>
          <p:cNvSpPr txBox="1"/>
          <p:nvPr/>
        </p:nvSpPr>
        <p:spPr>
          <a:xfrm>
            <a:off x="5916937" y="5254114"/>
            <a:ext cx="44473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>
                <a:solidFill>
                  <a:schemeClr val="bg1"/>
                </a:solidFill>
              </a:rPr>
              <a:t>성벽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03AF52-6F2E-87E6-BB0A-D7240FB66046}"/>
              </a:ext>
            </a:extLst>
          </p:cNvPr>
          <p:cNvSpPr txBox="1"/>
          <p:nvPr/>
        </p:nvSpPr>
        <p:spPr>
          <a:xfrm>
            <a:off x="9801926" y="5217586"/>
            <a:ext cx="166440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solidFill>
                  <a:schemeClr val="bg1"/>
                </a:solidFill>
              </a:rPr>
              <a:t>병력</a:t>
            </a:r>
          </a:p>
        </p:txBody>
      </p:sp>
    </p:spTree>
    <p:extLst>
      <p:ext uri="{BB962C8B-B14F-4D97-AF65-F5344CB8AC3E}">
        <p14:creationId xmlns:p14="http://schemas.microsoft.com/office/powerpoint/2010/main" val="1039062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274</Words>
  <Application>Microsoft Office PowerPoint</Application>
  <PresentationFormat>와이드스크린</PresentationFormat>
  <Paragraphs>98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1" baseType="lpstr">
      <vt:lpstr>맑은 고딕</vt:lpstr>
      <vt:lpstr>Arial</vt:lpstr>
      <vt:lpstr>Gloucester MT Extra Condensed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정동기</dc:creator>
  <cp:lastModifiedBy>정동기</cp:lastModifiedBy>
  <cp:revision>45</cp:revision>
  <dcterms:created xsi:type="dcterms:W3CDTF">2022-11-06T04:21:40Z</dcterms:created>
  <dcterms:modified xsi:type="dcterms:W3CDTF">2022-11-06T08:08:00Z</dcterms:modified>
</cp:coreProperties>
</file>

<file path=docProps/thumbnail.jpeg>
</file>